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4" r:id="rId3"/>
    <p:sldId id="271" r:id="rId4"/>
    <p:sldId id="297" r:id="rId5"/>
    <p:sldId id="263" r:id="rId6"/>
    <p:sldId id="258" r:id="rId7"/>
    <p:sldId id="266" r:id="rId8"/>
    <p:sldId id="265" r:id="rId9"/>
    <p:sldId id="264" r:id="rId10"/>
    <p:sldId id="259" r:id="rId11"/>
    <p:sldId id="260" r:id="rId12"/>
    <p:sldId id="275" r:id="rId13"/>
    <p:sldId id="276" r:id="rId14"/>
    <p:sldId id="261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AB28C-3F6B-4D7E-B3B8-3DB450B08F85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6E4647-7272-4B72-9EB6-1FFCCCBD0454}">
      <dgm:prSet phldrT="[Text]" custT="1"/>
      <dgm:spPr>
        <a:noFill/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gm:spPr>
      <dgm:t>
        <a:bodyPr/>
        <a:lstStyle/>
        <a:p>
          <a:endParaRPr lang="en-NZ" sz="1800" dirty="0">
            <a:solidFill>
              <a:srgbClr val="4E452C"/>
            </a:solidFill>
            <a:latin typeface="+mn-lt"/>
          </a:endParaRPr>
        </a:p>
      </dgm:t>
    </dgm:pt>
    <dgm:pt modelId="{535F5640-9019-4AD3-8E91-31382FB785DA}" type="parTrans" cxnId="{5E755104-0000-4AF0-9BDC-D37D62D8088B}">
      <dgm:prSet/>
      <dgm:spPr/>
      <dgm:t>
        <a:bodyPr/>
        <a:lstStyle/>
        <a:p>
          <a:endParaRPr lang="en-US"/>
        </a:p>
      </dgm:t>
    </dgm:pt>
    <dgm:pt modelId="{A1D242B1-3541-4BA6-B445-8A514147F82F}" type="sibTrans" cxnId="{5E755104-0000-4AF0-9BDC-D37D62D8088B}">
      <dgm:prSet/>
      <dgm:spPr/>
      <dgm:t>
        <a:bodyPr/>
        <a:lstStyle/>
        <a:p>
          <a:endParaRPr lang="en-US"/>
        </a:p>
      </dgm:t>
    </dgm:pt>
    <dgm:pt modelId="{44E9294B-BE8F-4D8D-B086-F4C32D005C90}" type="pres">
      <dgm:prSet presAssocID="{233AB28C-3F6B-4D7E-B3B8-3DB450B08F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4F7995-3C4D-468D-A011-1345E201567F}" type="pres">
      <dgm:prSet presAssocID="{336E4647-7272-4B72-9EB6-1FFCCCBD0454}" presName="vertOne" presStyleCnt="0"/>
      <dgm:spPr/>
    </dgm:pt>
    <dgm:pt modelId="{70C106B4-0DE9-4854-A0FD-62A46322043D}" type="pres">
      <dgm:prSet presAssocID="{336E4647-7272-4B72-9EB6-1FFCCCBD0454}" presName="txOne" presStyleLbl="node0" presStyleIdx="0" presStyleCnt="1" custScaleY="64294" custLinFactNeighborX="291" custLinFactNeighborY="-4134">
        <dgm:presLayoutVars>
          <dgm:chPref val="3"/>
        </dgm:presLayoutVars>
      </dgm:prSet>
      <dgm:spPr>
        <a:prstGeom prst="rect">
          <a:avLst/>
        </a:prstGeom>
      </dgm:spPr>
    </dgm:pt>
    <dgm:pt modelId="{4BA240DC-4293-4AFB-AD64-51178A7E6EF6}" type="pres">
      <dgm:prSet presAssocID="{336E4647-7272-4B72-9EB6-1FFCCCBD0454}" presName="horzOne" presStyleCnt="0"/>
      <dgm:spPr/>
    </dgm:pt>
  </dgm:ptLst>
  <dgm:cxnLst>
    <dgm:cxn modelId="{5E755104-0000-4AF0-9BDC-D37D62D8088B}" srcId="{233AB28C-3F6B-4D7E-B3B8-3DB450B08F85}" destId="{336E4647-7272-4B72-9EB6-1FFCCCBD0454}" srcOrd="0" destOrd="0" parTransId="{535F5640-9019-4AD3-8E91-31382FB785DA}" sibTransId="{A1D242B1-3541-4BA6-B445-8A514147F82F}"/>
    <dgm:cxn modelId="{A0452144-95A2-4C83-ACDB-FD0705482617}" type="presOf" srcId="{336E4647-7272-4B72-9EB6-1FFCCCBD0454}" destId="{70C106B4-0DE9-4854-A0FD-62A46322043D}" srcOrd="0" destOrd="0" presId="urn:microsoft.com/office/officeart/2005/8/layout/hierarchy4"/>
    <dgm:cxn modelId="{9A011990-1C37-451C-9930-4C5384E8859A}" type="presOf" srcId="{233AB28C-3F6B-4D7E-B3B8-3DB450B08F85}" destId="{44E9294B-BE8F-4D8D-B086-F4C32D005C90}" srcOrd="0" destOrd="0" presId="urn:microsoft.com/office/officeart/2005/8/layout/hierarchy4"/>
    <dgm:cxn modelId="{2D57B5D4-C127-4458-B5A4-67C0EAEE3083}" type="presParOf" srcId="{44E9294B-BE8F-4D8D-B086-F4C32D005C90}" destId="{9B4F7995-3C4D-468D-A011-1345E201567F}" srcOrd="0" destOrd="0" presId="urn:microsoft.com/office/officeart/2005/8/layout/hierarchy4"/>
    <dgm:cxn modelId="{96132C08-DC82-4C55-831E-99E429CAA670}" type="presParOf" srcId="{9B4F7995-3C4D-468D-A011-1345E201567F}" destId="{70C106B4-0DE9-4854-A0FD-62A46322043D}" srcOrd="0" destOrd="0" presId="urn:microsoft.com/office/officeart/2005/8/layout/hierarchy4"/>
    <dgm:cxn modelId="{F735A288-2763-4579-9576-9708F914F039}" type="presParOf" srcId="{9B4F7995-3C4D-468D-A011-1345E201567F}" destId="{4BA240DC-4293-4AFB-AD64-51178A7E6EF6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AB28C-3F6B-4D7E-B3B8-3DB450B08F85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29516A-AEF4-4D0F-9189-72BDA8D63DBC}">
      <dgm:prSet phldrT="[Text]" custT="1"/>
      <dgm:spPr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gm:spPr>
      <dgm:t>
        <a:bodyPr/>
        <a:lstStyle/>
        <a:p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Contingent Liability of what these employers are missing.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Paid Time Off laws, Increase in Minimum Wage, ACA, (Penalties)</a:t>
          </a:r>
        </a:p>
      </dgm:t>
    </dgm:pt>
    <dgm:pt modelId="{411399EE-7CB1-414A-9521-1095589E8857}" type="parTrans" cxnId="{AC7FA8D6-0120-46D4-B73C-DA9FE3D7BC12}">
      <dgm:prSet/>
      <dgm:spPr/>
      <dgm:t>
        <a:bodyPr/>
        <a:lstStyle/>
        <a:p>
          <a:endParaRPr lang="en-US"/>
        </a:p>
      </dgm:t>
    </dgm:pt>
    <dgm:pt modelId="{A90A5DD4-B54A-48F5-99C2-C98F7E7BC4FB}" type="sibTrans" cxnId="{AC7FA8D6-0120-46D4-B73C-DA9FE3D7BC12}">
      <dgm:prSet/>
      <dgm:spPr/>
      <dgm:t>
        <a:bodyPr/>
        <a:lstStyle/>
        <a:p>
          <a:endParaRPr lang="en-US"/>
        </a:p>
      </dgm:t>
    </dgm:pt>
    <dgm:pt modelId="{16B49F36-817A-4B49-86F8-E9606BC3F174}">
      <dgm:prSet phldrT="[Text]" custT="1"/>
      <dgm:spPr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gm:spPr>
      <dgm:t>
        <a:bodyPr/>
        <a:lstStyle/>
        <a:p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High Labor related cost such as Workers Compensation, payroll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cost, Scheduling, etc.</a:t>
          </a:r>
        </a:p>
      </dgm:t>
    </dgm:pt>
    <dgm:pt modelId="{CA797FB1-5B93-47DA-B32D-11A6C586F67B}" type="parTrans" cxnId="{20BEB482-46B8-4754-A103-C94E3615BD81}">
      <dgm:prSet/>
      <dgm:spPr/>
      <dgm:t>
        <a:bodyPr/>
        <a:lstStyle/>
        <a:p>
          <a:endParaRPr lang="en-US"/>
        </a:p>
      </dgm:t>
    </dgm:pt>
    <dgm:pt modelId="{2ED8D789-ED9B-45FC-A016-3F111617C03F}" type="sibTrans" cxnId="{20BEB482-46B8-4754-A103-C94E3615BD81}">
      <dgm:prSet/>
      <dgm:spPr/>
      <dgm:t>
        <a:bodyPr/>
        <a:lstStyle/>
        <a:p>
          <a:endParaRPr lang="en-US"/>
        </a:p>
      </dgm:t>
    </dgm:pt>
    <dgm:pt modelId="{336E4647-7272-4B72-9EB6-1FFCCCBD0454}">
      <dgm:prSet phldrT="[Text]" custT="1"/>
      <dgm:spPr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gm:spPr>
      <dgm:t>
        <a:bodyPr/>
        <a:lstStyle/>
        <a:p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Tools needed to comply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with all the measuring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requirements, insurance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offerings, and reporting.</a:t>
          </a:r>
        </a:p>
      </dgm:t>
    </dgm:pt>
    <dgm:pt modelId="{535F5640-9019-4AD3-8E91-31382FB785DA}" type="parTrans" cxnId="{5E755104-0000-4AF0-9BDC-D37D62D8088B}">
      <dgm:prSet/>
      <dgm:spPr/>
      <dgm:t>
        <a:bodyPr/>
        <a:lstStyle/>
        <a:p>
          <a:endParaRPr lang="en-US"/>
        </a:p>
      </dgm:t>
    </dgm:pt>
    <dgm:pt modelId="{A1D242B1-3541-4BA6-B445-8A514147F82F}" type="sibTrans" cxnId="{5E755104-0000-4AF0-9BDC-D37D62D8088B}">
      <dgm:prSet/>
      <dgm:spPr/>
      <dgm:t>
        <a:bodyPr/>
        <a:lstStyle/>
        <a:p>
          <a:endParaRPr lang="en-US"/>
        </a:p>
      </dgm:t>
    </dgm:pt>
    <dgm:pt modelId="{44E9294B-BE8F-4D8D-B086-F4C32D005C90}" type="pres">
      <dgm:prSet presAssocID="{233AB28C-3F6B-4D7E-B3B8-3DB450B08F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07F921-0188-40D5-9F04-9B98EF01B91B}" type="pres">
      <dgm:prSet presAssocID="{1629516A-AEF4-4D0F-9189-72BDA8D63DBC}" presName="vertOne" presStyleCnt="0"/>
      <dgm:spPr/>
    </dgm:pt>
    <dgm:pt modelId="{24662E44-BAEC-4FB4-A56C-A307B7B4D235}" type="pres">
      <dgm:prSet presAssocID="{1629516A-AEF4-4D0F-9189-72BDA8D63DBC}" presName="txOne" presStyleLbl="node0" presStyleIdx="0" presStyleCnt="3" custScaleX="91846" custScaleY="75070">
        <dgm:presLayoutVars>
          <dgm:chPref val="3"/>
        </dgm:presLayoutVars>
      </dgm:prSet>
      <dgm:spPr>
        <a:prstGeom prst="rect">
          <a:avLst/>
        </a:prstGeom>
      </dgm:spPr>
    </dgm:pt>
    <dgm:pt modelId="{4412B70D-BC6C-473B-8D9A-76BF5FFC65A6}" type="pres">
      <dgm:prSet presAssocID="{1629516A-AEF4-4D0F-9189-72BDA8D63DBC}" presName="horzOne" presStyleCnt="0"/>
      <dgm:spPr/>
    </dgm:pt>
    <dgm:pt modelId="{FC2BBED6-E4D2-42E8-8344-60861969E456}" type="pres">
      <dgm:prSet presAssocID="{A90A5DD4-B54A-48F5-99C2-C98F7E7BC4FB}" presName="sibSpaceOne" presStyleCnt="0"/>
      <dgm:spPr/>
    </dgm:pt>
    <dgm:pt modelId="{7AD48EAF-7131-4CC0-AA13-9D1889780535}" type="pres">
      <dgm:prSet presAssocID="{16B49F36-817A-4B49-86F8-E9606BC3F174}" presName="vertOne" presStyleCnt="0"/>
      <dgm:spPr/>
    </dgm:pt>
    <dgm:pt modelId="{80A34284-D57A-4EDF-8A63-3F673D82EDA8}" type="pres">
      <dgm:prSet presAssocID="{16B49F36-817A-4B49-86F8-E9606BC3F174}" presName="txOne" presStyleLbl="node0" presStyleIdx="1" presStyleCnt="3" custScaleX="94116" custScaleY="75070" custLinFactNeighborX="-12352">
        <dgm:presLayoutVars>
          <dgm:chPref val="3"/>
        </dgm:presLayoutVars>
      </dgm:prSet>
      <dgm:spPr>
        <a:prstGeom prst="rect">
          <a:avLst/>
        </a:prstGeom>
      </dgm:spPr>
    </dgm:pt>
    <dgm:pt modelId="{805C76F3-7839-45DA-B87B-39F6E58DC557}" type="pres">
      <dgm:prSet presAssocID="{16B49F36-817A-4B49-86F8-E9606BC3F174}" presName="horzOne" presStyleCnt="0"/>
      <dgm:spPr/>
    </dgm:pt>
    <dgm:pt modelId="{D7167750-54A5-4644-B5E2-7D8E8AA636FC}" type="pres">
      <dgm:prSet presAssocID="{2ED8D789-ED9B-45FC-A016-3F111617C03F}" presName="sibSpaceOne" presStyleCnt="0"/>
      <dgm:spPr/>
    </dgm:pt>
    <dgm:pt modelId="{9B4F7995-3C4D-468D-A011-1345E201567F}" type="pres">
      <dgm:prSet presAssocID="{336E4647-7272-4B72-9EB6-1FFCCCBD0454}" presName="vertOne" presStyleCnt="0"/>
      <dgm:spPr/>
    </dgm:pt>
    <dgm:pt modelId="{70C106B4-0DE9-4854-A0FD-62A46322043D}" type="pres">
      <dgm:prSet presAssocID="{336E4647-7272-4B72-9EB6-1FFCCCBD0454}" presName="txOne" presStyleLbl="node0" presStyleIdx="2" presStyleCnt="3" custScaleX="90075" custScaleY="75070" custLinFactNeighborX="-25055">
        <dgm:presLayoutVars>
          <dgm:chPref val="3"/>
        </dgm:presLayoutVars>
      </dgm:prSet>
      <dgm:spPr>
        <a:prstGeom prst="rect">
          <a:avLst/>
        </a:prstGeom>
      </dgm:spPr>
    </dgm:pt>
    <dgm:pt modelId="{4BA240DC-4293-4AFB-AD64-51178A7E6EF6}" type="pres">
      <dgm:prSet presAssocID="{336E4647-7272-4B72-9EB6-1FFCCCBD0454}" presName="horzOne" presStyleCnt="0"/>
      <dgm:spPr/>
    </dgm:pt>
  </dgm:ptLst>
  <dgm:cxnLst>
    <dgm:cxn modelId="{5E755104-0000-4AF0-9BDC-D37D62D8088B}" srcId="{233AB28C-3F6B-4D7E-B3B8-3DB450B08F85}" destId="{336E4647-7272-4B72-9EB6-1FFCCCBD0454}" srcOrd="2" destOrd="0" parTransId="{535F5640-9019-4AD3-8E91-31382FB785DA}" sibTransId="{A1D242B1-3541-4BA6-B445-8A514147F82F}"/>
    <dgm:cxn modelId="{75F72A26-DB42-4AC8-B308-7B6450B91272}" type="presOf" srcId="{336E4647-7272-4B72-9EB6-1FFCCCBD0454}" destId="{70C106B4-0DE9-4854-A0FD-62A46322043D}" srcOrd="0" destOrd="0" presId="urn:microsoft.com/office/officeart/2005/8/layout/hierarchy4"/>
    <dgm:cxn modelId="{20BEB482-46B8-4754-A103-C94E3615BD81}" srcId="{233AB28C-3F6B-4D7E-B3B8-3DB450B08F85}" destId="{16B49F36-817A-4B49-86F8-E9606BC3F174}" srcOrd="1" destOrd="0" parTransId="{CA797FB1-5B93-47DA-B32D-11A6C586F67B}" sibTransId="{2ED8D789-ED9B-45FC-A016-3F111617C03F}"/>
    <dgm:cxn modelId="{1B5A9D92-3EA8-4D99-AE19-49C30C12D8C9}" type="presOf" srcId="{1629516A-AEF4-4D0F-9189-72BDA8D63DBC}" destId="{24662E44-BAEC-4FB4-A56C-A307B7B4D235}" srcOrd="0" destOrd="0" presId="urn:microsoft.com/office/officeart/2005/8/layout/hierarchy4"/>
    <dgm:cxn modelId="{9D0A2DA0-612D-4633-9590-428A083A85C0}" type="presOf" srcId="{16B49F36-817A-4B49-86F8-E9606BC3F174}" destId="{80A34284-D57A-4EDF-8A63-3F673D82EDA8}" srcOrd="0" destOrd="0" presId="urn:microsoft.com/office/officeart/2005/8/layout/hierarchy4"/>
    <dgm:cxn modelId="{AC7FA8D6-0120-46D4-B73C-DA9FE3D7BC12}" srcId="{233AB28C-3F6B-4D7E-B3B8-3DB450B08F85}" destId="{1629516A-AEF4-4D0F-9189-72BDA8D63DBC}" srcOrd="0" destOrd="0" parTransId="{411399EE-7CB1-414A-9521-1095589E8857}" sibTransId="{A90A5DD4-B54A-48F5-99C2-C98F7E7BC4FB}"/>
    <dgm:cxn modelId="{BBE4C7E7-D640-4788-99D9-9912D3C913AB}" type="presOf" srcId="{233AB28C-3F6B-4D7E-B3B8-3DB450B08F85}" destId="{44E9294B-BE8F-4D8D-B086-F4C32D005C90}" srcOrd="0" destOrd="0" presId="urn:microsoft.com/office/officeart/2005/8/layout/hierarchy4"/>
    <dgm:cxn modelId="{63F49B98-72D8-4177-B140-8FAB7B4180DF}" type="presParOf" srcId="{44E9294B-BE8F-4D8D-B086-F4C32D005C90}" destId="{0507F921-0188-40D5-9F04-9B98EF01B91B}" srcOrd="0" destOrd="0" presId="urn:microsoft.com/office/officeart/2005/8/layout/hierarchy4"/>
    <dgm:cxn modelId="{44CCDF2E-2D21-40B4-945C-33BC5D936487}" type="presParOf" srcId="{0507F921-0188-40D5-9F04-9B98EF01B91B}" destId="{24662E44-BAEC-4FB4-A56C-A307B7B4D235}" srcOrd="0" destOrd="0" presId="urn:microsoft.com/office/officeart/2005/8/layout/hierarchy4"/>
    <dgm:cxn modelId="{E07D0732-24F7-45BB-B9FE-30F95960C1DE}" type="presParOf" srcId="{0507F921-0188-40D5-9F04-9B98EF01B91B}" destId="{4412B70D-BC6C-473B-8D9A-76BF5FFC65A6}" srcOrd="1" destOrd="0" presId="urn:microsoft.com/office/officeart/2005/8/layout/hierarchy4"/>
    <dgm:cxn modelId="{2A226464-E28D-4D9E-B7D1-CC90443A208F}" type="presParOf" srcId="{44E9294B-BE8F-4D8D-B086-F4C32D005C90}" destId="{FC2BBED6-E4D2-42E8-8344-60861969E456}" srcOrd="1" destOrd="0" presId="urn:microsoft.com/office/officeart/2005/8/layout/hierarchy4"/>
    <dgm:cxn modelId="{6C3BFB7E-B379-40A4-944E-2511D5F0469A}" type="presParOf" srcId="{44E9294B-BE8F-4D8D-B086-F4C32D005C90}" destId="{7AD48EAF-7131-4CC0-AA13-9D1889780535}" srcOrd="2" destOrd="0" presId="urn:microsoft.com/office/officeart/2005/8/layout/hierarchy4"/>
    <dgm:cxn modelId="{D7688AC2-E60C-4055-BD5B-CC0745774926}" type="presParOf" srcId="{7AD48EAF-7131-4CC0-AA13-9D1889780535}" destId="{80A34284-D57A-4EDF-8A63-3F673D82EDA8}" srcOrd="0" destOrd="0" presId="urn:microsoft.com/office/officeart/2005/8/layout/hierarchy4"/>
    <dgm:cxn modelId="{9D1FE899-290B-4FBD-A707-DFE1F6C46C01}" type="presParOf" srcId="{7AD48EAF-7131-4CC0-AA13-9D1889780535}" destId="{805C76F3-7839-45DA-B87B-39F6E58DC557}" srcOrd="1" destOrd="0" presId="urn:microsoft.com/office/officeart/2005/8/layout/hierarchy4"/>
    <dgm:cxn modelId="{98A21B6F-7263-4CB2-A764-357250BB03FB}" type="presParOf" srcId="{44E9294B-BE8F-4D8D-B086-F4C32D005C90}" destId="{D7167750-54A5-4644-B5E2-7D8E8AA636FC}" srcOrd="3" destOrd="0" presId="urn:microsoft.com/office/officeart/2005/8/layout/hierarchy4"/>
    <dgm:cxn modelId="{F7CC9553-656B-4313-8DD5-B7422FC1AA86}" type="presParOf" srcId="{44E9294B-BE8F-4D8D-B086-F4C32D005C90}" destId="{9B4F7995-3C4D-468D-A011-1345E201567F}" srcOrd="4" destOrd="0" presId="urn:microsoft.com/office/officeart/2005/8/layout/hierarchy4"/>
    <dgm:cxn modelId="{7C1A6CD0-518F-4CE0-BA65-7D8C163866E4}" type="presParOf" srcId="{9B4F7995-3C4D-468D-A011-1345E201567F}" destId="{70C106B4-0DE9-4854-A0FD-62A46322043D}" srcOrd="0" destOrd="0" presId="urn:microsoft.com/office/officeart/2005/8/layout/hierarchy4"/>
    <dgm:cxn modelId="{38FA6BE4-852A-41CB-8543-7B4168669D58}" type="presParOf" srcId="{9B4F7995-3C4D-468D-A011-1345E201567F}" destId="{4BA240DC-4293-4AFB-AD64-51178A7E6EF6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106B4-0DE9-4854-A0FD-62A46322043D}">
      <dsp:nvSpPr>
        <dsp:cNvPr id="0" name=""/>
        <dsp:cNvSpPr/>
      </dsp:nvSpPr>
      <dsp:spPr>
        <a:xfrm>
          <a:off x="0" y="323755"/>
          <a:ext cx="4755157" cy="1517279"/>
        </a:xfrm>
        <a:prstGeom prst="rect">
          <a:avLst/>
        </a:prstGeom>
        <a:noFill/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kern="1200" dirty="0">
            <a:solidFill>
              <a:srgbClr val="4E452C"/>
            </a:solidFill>
            <a:latin typeface="+mn-lt"/>
          </a:endParaRPr>
        </a:p>
      </dsp:txBody>
      <dsp:txXfrm>
        <a:off x="0" y="323755"/>
        <a:ext cx="4755157" cy="1517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62E44-BAEC-4FB4-A56C-A307B7B4D235}">
      <dsp:nvSpPr>
        <dsp:cNvPr id="0" name=""/>
        <dsp:cNvSpPr/>
      </dsp:nvSpPr>
      <dsp:spPr>
        <a:xfrm>
          <a:off x="3176" y="242235"/>
          <a:ext cx="2968561" cy="1458855"/>
        </a:xfrm>
        <a:prstGeom prst="rect">
          <a:avLst/>
        </a:prstGeom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Contingent Liability of what these employers are missing.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Paid Time Off laws, Increase in Minimum Wage, ACA, (Penalties)</a:t>
          </a:r>
        </a:p>
      </dsp:txBody>
      <dsp:txXfrm>
        <a:off x="3176" y="242235"/>
        <a:ext cx="2968561" cy="1458855"/>
      </dsp:txXfrm>
    </dsp:sp>
    <dsp:sp modelId="{80A34284-D57A-4EDF-8A63-3F673D82EDA8}">
      <dsp:nvSpPr>
        <dsp:cNvPr id="0" name=""/>
        <dsp:cNvSpPr/>
      </dsp:nvSpPr>
      <dsp:spPr>
        <a:xfrm>
          <a:off x="3115502" y="242235"/>
          <a:ext cx="3041930" cy="1458855"/>
        </a:xfrm>
        <a:prstGeom prst="rect">
          <a:avLst/>
        </a:prstGeom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High Labor related cost such as Workers Compensation, payroll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cost, Scheduling, etc.</a:t>
          </a:r>
        </a:p>
      </dsp:txBody>
      <dsp:txXfrm>
        <a:off x="3115502" y="242235"/>
        <a:ext cx="3041930" cy="1458855"/>
      </dsp:txXfrm>
    </dsp:sp>
    <dsp:sp modelId="{70C106B4-0DE9-4854-A0FD-62A46322043D}">
      <dsp:nvSpPr>
        <dsp:cNvPr id="0" name=""/>
        <dsp:cNvSpPr/>
      </dsp:nvSpPr>
      <dsp:spPr>
        <a:xfrm>
          <a:off x="6289852" y="242235"/>
          <a:ext cx="2911320" cy="1458855"/>
        </a:xfrm>
        <a:prstGeom prst="rect">
          <a:avLst/>
        </a:prstGeom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Tools needed to comply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with all the measuring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requirements, insurance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offerings, and reporting.</a:t>
          </a:r>
        </a:p>
      </dsp:txBody>
      <dsp:txXfrm>
        <a:off x="6289852" y="242235"/>
        <a:ext cx="2911320" cy="1458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39B9-F130-4F1D-BD23-13E07036E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24108-F093-474C-B468-6A781E062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81C-A1D2-4629-875B-B007996D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61CEE-8678-4366-805B-33BED985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82A1-DA3A-4888-8E3C-86356C44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2354-17DA-4D76-B12E-D3D3FFDB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18558-08E6-44E4-A545-A0A88C5D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3BF11-DB3D-478E-B757-F57C9660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23FEA-9014-4107-854E-9DE9A229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560DA-B8CC-49FE-A9B8-0657F2CF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8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33D8C-F347-4E8E-A537-623086AFC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8BBB-AD88-4E96-8966-A72E5AC17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BA0B6-675B-4E87-AF55-C445C951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9F95-ED30-45AE-BA7D-775E2DE9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B4763-3E41-4779-B62D-B7C3841F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6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2ED-E4BE-4FF6-888E-69CD7278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17F4-A7FF-4BA4-B895-C9BBCAE0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F6957-4867-4D9B-B6C1-223A4917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1AB66-A993-4BE2-9F56-B8925D6F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5AA4-2321-430F-BF2A-1210F424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0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3DDB-1B3A-442F-863F-A563F099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FF72-8BE8-40DD-BA8B-B09474D5E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1FB9-A1DD-4CB7-9F0E-917B27BB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D1775-F784-4B6E-ADAC-EE0C46E7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FECC9-B6FE-49C7-8041-96985F1F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0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57FD-E341-484A-ACCD-85BA5764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6B139-7F6E-4744-8CC2-E5A62E78F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9E2F0-9169-42F9-8C56-D8A28B022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09AA3-9DAB-40D2-810E-F612C27E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2C79C-2D1C-4ADE-901D-C1572FE2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E629A-CED8-4385-A8CE-EA05BC73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9F78-1855-42A0-A4D2-BF731715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A257D-19BB-4BBB-9424-A8E1679E5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A08FD-7F7B-4215-BDEE-DB7736496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DFD14-E7C4-4033-BB9F-2E46E5B96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2E23F-50EE-4276-A5EB-319D29954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43A1D-2BED-4215-9F7D-0B2A2393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B9970-F58B-473E-8018-F2A3873D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C62CB1-FBB6-4311-9183-F6E36B99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19E8-77A6-4486-B76C-C3A614FB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83D46-3254-42F4-9711-EE1F1564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76F06-C4C4-42B2-9B8B-F9BEC46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6004A-7A21-4BD6-B635-BDC8C75F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7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AF7D4-880A-4EC1-9AE5-29AA9934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E7D0C-4AE1-463D-8D6F-4CACB548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10B0E-5BB9-42E7-AD11-D917D12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7611-5CC5-4BAC-8C7F-EDA2C9F4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970CB-C1B5-49CD-A56D-149C000A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4F4E1-99B0-46E3-A25C-A352C01A4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52401-5ED4-4497-959E-6C37A141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CB6A1-875E-432B-A859-0C537A55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D7875-885B-4F2B-B483-7BA91D70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7705-1E6A-438C-97A0-5EB8A1C9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BF3EB-DFC4-48CF-9AA6-7E0E9A548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7A6A8-D344-4234-8412-12F06AB05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0B8E2-E5C5-4D91-852E-C78F58EE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E657-4713-4B3B-AA0B-08C77F0B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3F20A-A751-4829-8306-2789202A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4183E2-A643-4F7A-9F06-CDF2C7DF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2580D-D6C7-48FF-9394-BB19859C7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80A4F-E3B1-4488-ADE8-0A08C83C7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0DC0-94ED-4B4D-8A4C-4537750110FB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F6788-FCF0-492E-8A92-DEA8B07ED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37C10-E397-4435-9B59-35C2EE1D3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2F2E-E151-426D-85BE-C10B680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.png"/><Relationship Id="rId10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8" y="0"/>
            <a:ext cx="12193549" cy="68588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346331" y="3016880"/>
            <a:ext cx="10934245" cy="3058610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NZ" sz="1600" b="1" dirty="0">
                <a:solidFill>
                  <a:srgbClr val="002EC0"/>
                </a:solidFill>
                <a:latin typeface="Myriad Pro" pitchFamily="34" charset="0"/>
              </a:rPr>
              <a:t>American Time and Labor Company </a:t>
            </a: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is a fully integrated workforce management platform that allows a business </a:t>
            </a:r>
            <a:b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to off-load all of their employer related responsibilities and normalize their total </a:t>
            </a:r>
            <a:r>
              <a:rPr lang="en-NZ" sz="1600" dirty="0" err="1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labor</a:t>
            </a: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 cost. The client remains </a:t>
            </a:r>
            <a:b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the “primary employer” of record for the businesses employment exposures &amp; liabilities, but they are able to </a:t>
            </a:r>
            <a:b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off-load the contingent liability that can occur in Workers Compensation, Tax Management, Time and Labor, </a:t>
            </a:r>
            <a:b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and compliance.</a:t>
            </a:r>
          </a:p>
          <a:p>
            <a:pPr>
              <a:lnSpc>
                <a:spcPct val="100000"/>
              </a:lnSpc>
              <a:buNone/>
            </a:pPr>
            <a:endParaRPr lang="en-NZ" sz="1600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NZ" sz="1600" b="1" dirty="0">
                <a:solidFill>
                  <a:srgbClr val="002EC0"/>
                </a:solidFill>
                <a:latin typeface="Myriad Pro" pitchFamily="34" charset="0"/>
              </a:rPr>
              <a:t>Pacific Timecard</a:t>
            </a:r>
            <a:r>
              <a:rPr lang="en-NZ" sz="1600" dirty="0">
                <a:solidFill>
                  <a:srgbClr val="002EC0"/>
                </a:solidFill>
                <a:latin typeface="Myriad Pro" pitchFamily="34" charset="0"/>
                <a:cs typeface="Arial" pitchFamily="34" charset="0"/>
              </a:rPr>
              <a:t> </a:t>
            </a: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leverages mobile technology that gives real time feed back on the hours and locations </a:t>
            </a:r>
            <a:b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employees are working. Employees sign off on required meal periods and hours worked helping to </a:t>
            </a:r>
            <a:b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document these events accurately, which helps protect the employer. </a:t>
            </a:r>
          </a:p>
          <a:p>
            <a:pPr>
              <a:lnSpc>
                <a:spcPct val="100000"/>
              </a:lnSpc>
              <a:buNone/>
            </a:pPr>
            <a:endParaRPr lang="en-NZ" sz="1600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NZ" sz="1600" b="1" dirty="0">
                <a:solidFill>
                  <a:srgbClr val="002EC0"/>
                </a:solidFill>
                <a:latin typeface="Myriad Pro" pitchFamily="34" charset="0"/>
              </a:rPr>
              <a:t>American Time and Labor Company </a:t>
            </a: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can help a business liberate themselves from all the </a:t>
            </a:r>
            <a:b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6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unintended consequences of being an employer.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358180" y="1858559"/>
            <a:ext cx="11182157" cy="514389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r>
              <a:rPr lang="en-NZ" sz="2667" b="1" dirty="0">
                <a:solidFill>
                  <a:srgbClr val="002EC0"/>
                </a:solidFill>
                <a:latin typeface="Montserrat" pitchFamily="2" charset="0"/>
              </a:rPr>
              <a:t>AMERICAN TIME AND LABOR COMPANY </a:t>
            </a:r>
            <a:r>
              <a:rPr lang="en-NZ" sz="2667" b="1" dirty="0">
                <a:solidFill>
                  <a:srgbClr val="C00000"/>
                </a:solidFill>
                <a:latin typeface="Montserrat" pitchFamily="2" charset="0"/>
              </a:rPr>
              <a:t>ENGAGEMENT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-1552" y="2660915"/>
            <a:ext cx="10610053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ezoid 14"/>
          <p:cNvSpPr/>
          <p:nvPr/>
        </p:nvSpPr>
        <p:spPr>
          <a:xfrm>
            <a:off x="9882353" y="5733256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5" y="356660"/>
            <a:ext cx="4375257" cy="1272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53" y="5942672"/>
            <a:ext cx="1590599" cy="462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8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"/>
            <a:ext cx="12192000" cy="68580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9882353" y="160365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45" y="376015"/>
            <a:ext cx="1590599" cy="462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479ABA-2BE7-4C55-879A-197F7864C233}"/>
              </a:ext>
            </a:extLst>
          </p:cNvPr>
          <p:cNvSpPr txBox="1"/>
          <p:nvPr/>
        </p:nvSpPr>
        <p:spPr>
          <a:xfrm>
            <a:off x="6576053" y="1988841"/>
            <a:ext cx="35523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772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9882353" y="160365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45" y="376015"/>
            <a:ext cx="1590599" cy="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" y="0"/>
            <a:ext cx="12193549" cy="68588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F94D1C-3E79-4896-8B20-550FE1746B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385" y="2367267"/>
            <a:ext cx="2217404" cy="3942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1D796-2388-49E1-A90A-D10B590F5B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899" y="2367267"/>
            <a:ext cx="2217404" cy="3942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52291E-F807-490C-AE51-41D5821E947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882" y="2367267"/>
            <a:ext cx="2217404" cy="3942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300501" y="1807023"/>
            <a:ext cx="2819168" cy="391278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 algn="ctr"/>
            <a:r>
              <a:rPr lang="en-US" sz="1867" b="1" dirty="0">
                <a:solidFill>
                  <a:srgbClr val="002EC0"/>
                </a:solidFill>
                <a:latin typeface="Montserrat" pitchFamily="2" charset="0"/>
              </a:rPr>
              <a:t>HOME SCREEN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3372843" y="1803669"/>
            <a:ext cx="2819168" cy="391278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 algn="ctr"/>
            <a:r>
              <a:rPr lang="en-US" sz="1867" b="1" dirty="0">
                <a:solidFill>
                  <a:srgbClr val="002EC0"/>
                </a:solidFill>
                <a:latin typeface="Montserrat" pitchFamily="2" charset="0"/>
              </a:rPr>
              <a:t>JOBS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6349173" y="1796819"/>
            <a:ext cx="2819168" cy="391278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 algn="ctr"/>
            <a:r>
              <a:rPr lang="en-US" sz="1867" b="1" dirty="0">
                <a:solidFill>
                  <a:srgbClr val="002EC0"/>
                </a:solidFill>
                <a:latin typeface="Montserrat" pitchFamily="2" charset="0"/>
              </a:rPr>
              <a:t>DROP DOWN</a:t>
            </a:r>
          </a:p>
        </p:txBody>
      </p:sp>
      <p:sp>
        <p:nvSpPr>
          <p:cNvPr id="17" name="Trapezoid 16"/>
          <p:cNvSpPr/>
          <p:nvPr/>
        </p:nvSpPr>
        <p:spPr>
          <a:xfrm>
            <a:off x="9882353" y="5733256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cxnSp>
        <p:nvCxnSpPr>
          <p:cNvPr id="26" name="Straight Connector 25"/>
          <p:cNvCxnSpPr/>
          <p:nvPr/>
        </p:nvCxnSpPr>
        <p:spPr>
          <a:xfrm>
            <a:off x="-1552" y="1508787"/>
            <a:ext cx="10610053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53" y="5942672"/>
            <a:ext cx="1590599" cy="462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965190-1C2E-47AA-B497-A5D26C900CA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13" y="341475"/>
            <a:ext cx="2298275" cy="783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2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" y="0"/>
            <a:ext cx="12193549" cy="68588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64D338-C912-4FCC-AE0F-A6D0E233B6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511" y="2367264"/>
            <a:ext cx="2217405" cy="3942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D0502D-B404-4425-AB77-D9DA12AE5E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383" y="2367264"/>
            <a:ext cx="2217405" cy="3942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300501" y="1807023"/>
            <a:ext cx="2819168" cy="391278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 algn="ctr"/>
            <a:r>
              <a:rPr lang="en-US" sz="1867" b="1" dirty="0">
                <a:solidFill>
                  <a:srgbClr val="002EC0"/>
                </a:solidFill>
                <a:latin typeface="Montserrat" pitchFamily="2" charset="0"/>
              </a:rPr>
              <a:t>BREAKS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3276832" y="1803669"/>
            <a:ext cx="3054168" cy="391278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 algn="ctr"/>
            <a:r>
              <a:rPr lang="en-US" sz="1867" b="1" dirty="0">
                <a:solidFill>
                  <a:srgbClr val="002EC0"/>
                </a:solidFill>
                <a:latin typeface="Montserrat" pitchFamily="2" charset="0"/>
              </a:rPr>
              <a:t>MEAL ENFORCEMENT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6349173" y="1796819"/>
            <a:ext cx="2819168" cy="678600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 algn="ctr"/>
            <a:r>
              <a:rPr lang="en-US" sz="1867" b="1" dirty="0">
                <a:solidFill>
                  <a:srgbClr val="002EC0"/>
                </a:solidFill>
                <a:latin typeface="Montserrat" pitchFamily="2" charset="0"/>
              </a:rPr>
              <a:t>QUESTIONS</a:t>
            </a:r>
          </a:p>
          <a:p>
            <a:pPr algn="ctr"/>
            <a:endParaRPr lang="en-US" sz="1867" b="1" dirty="0">
              <a:solidFill>
                <a:srgbClr val="002EC0"/>
              </a:solidFill>
              <a:latin typeface="Montserrat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965190-1C2E-47AA-B497-A5D26C900CA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13" y="341475"/>
            <a:ext cx="2298275" cy="7832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rapezoid 21"/>
          <p:cNvSpPr/>
          <p:nvPr/>
        </p:nvSpPr>
        <p:spPr>
          <a:xfrm>
            <a:off x="9882353" y="5733256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cxnSp>
        <p:nvCxnSpPr>
          <p:cNvPr id="24" name="Straight Connector 23"/>
          <p:cNvCxnSpPr/>
          <p:nvPr/>
        </p:nvCxnSpPr>
        <p:spPr>
          <a:xfrm>
            <a:off x="-1552" y="1508787"/>
            <a:ext cx="10610053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53" y="5942672"/>
            <a:ext cx="1590599" cy="462659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2AD02B-720E-4E8F-AF21-4DA58F7331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87" y="2367264"/>
            <a:ext cx="2263140" cy="39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9882353" y="5733256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53" y="5942672"/>
            <a:ext cx="1590599" cy="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" y="-872"/>
            <a:ext cx="12193551" cy="68588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431371" y="1479503"/>
            <a:ext cx="11905323" cy="3941609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>
              <a:buNone/>
            </a:pPr>
            <a:endParaRPr lang="en-NZ" sz="2400" b="1" dirty="0">
              <a:solidFill>
                <a:srgbClr val="00823B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2667" b="1" dirty="0">
                <a:solidFill>
                  <a:srgbClr val="002060"/>
                </a:solidFill>
                <a:latin typeface="Montserrat" pitchFamily="2" charset="0"/>
                <a:cs typeface="Arial" pitchFamily="34" charset="0"/>
              </a:rPr>
              <a:t>WE TRULY ARE </a:t>
            </a:r>
            <a:r>
              <a:rPr lang="en-NZ" sz="2667" b="1" dirty="0">
                <a:solidFill>
                  <a:srgbClr val="C00000"/>
                </a:solidFill>
                <a:latin typeface="Montserrat" pitchFamily="2" charset="0"/>
                <a:cs typeface="Arial" pitchFamily="34" charset="0"/>
              </a:rPr>
              <a:t>REDEFINING THE INDUSTRY </a:t>
            </a:r>
            <a:br>
              <a:rPr lang="en-NZ" sz="2667" b="1" dirty="0">
                <a:solidFill>
                  <a:srgbClr val="C00000"/>
                </a:solidFill>
                <a:latin typeface="Montserrat" pitchFamily="2" charset="0"/>
                <a:cs typeface="Arial" pitchFamily="34" charset="0"/>
              </a:rPr>
            </a:br>
            <a:r>
              <a:rPr lang="en-NZ" sz="2667" b="1" dirty="0">
                <a:solidFill>
                  <a:srgbClr val="002060"/>
                </a:solidFill>
                <a:latin typeface="Montserrat" pitchFamily="2" charset="0"/>
                <a:cs typeface="Arial" pitchFamily="34" charset="0"/>
              </a:rPr>
              <a:t>AND WE HOPE YOU TAKE ADVANTAGE OF OUR SERVICES.</a:t>
            </a:r>
          </a:p>
          <a:p>
            <a:pPr>
              <a:buNone/>
            </a:pPr>
            <a:endParaRPr lang="en-NZ" sz="1867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Next steps will be to submit your “demo request” located on our website.  We will then send you an </a:t>
            </a:r>
          </a:p>
          <a:p>
            <a:pPr>
              <a:buNone/>
            </a:pP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invite to our 10 minute overview presentation of our products and services.</a:t>
            </a:r>
          </a:p>
          <a:p>
            <a:pPr>
              <a:buNone/>
            </a:pPr>
            <a:endParaRPr lang="en-NZ" sz="1867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If you would like to receive a quote, please fill out our “request a quote” form located on our</a:t>
            </a:r>
          </a:p>
          <a:p>
            <a:pPr>
              <a:buNone/>
            </a:pP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website.  We will need the classification codes of your employees, so please provide us </a:t>
            </a:r>
          </a:p>
          <a:p>
            <a:pPr>
              <a:buNone/>
            </a:pP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your current Workers’ Compensation Declaration Page so we may fulfil this request.</a:t>
            </a:r>
          </a:p>
          <a:p>
            <a:pPr>
              <a:buNone/>
            </a:pPr>
            <a:endParaRPr lang="en-NZ" sz="1867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We look forward to partnering with you… </a:t>
            </a:r>
            <a:r>
              <a:rPr lang="en-NZ" sz="2267" dirty="0">
                <a:solidFill>
                  <a:srgbClr val="4E452C"/>
                </a:solidFill>
                <a:latin typeface="Wingdings" pitchFamily="2" charset="2"/>
                <a:cs typeface="Arial" pitchFamily="34" charset="0"/>
              </a:rPr>
              <a:t>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397276" y="5712924"/>
            <a:ext cx="11510309" cy="596398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>
              <a:buNone/>
            </a:pPr>
            <a:r>
              <a:rPr lang="en-NZ" sz="3200" b="1" dirty="0">
                <a:solidFill>
                  <a:srgbClr val="C00000"/>
                </a:solidFill>
                <a:latin typeface="Montserrat" pitchFamily="2" charset="0"/>
                <a:cs typeface="Arial" pitchFamily="34" charset="0"/>
              </a:rPr>
              <a:t>AmericanTimeandLaborCompany.com</a:t>
            </a:r>
            <a:endParaRPr lang="en-NZ" sz="3200" dirty="0">
              <a:solidFill>
                <a:srgbClr val="C00000"/>
              </a:solidFill>
              <a:latin typeface="Montserrat" pitchFamily="2" charset="0"/>
              <a:cs typeface="Arial" pitchFamily="34" charset="0"/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10088929" y="5575510"/>
            <a:ext cx="3030404" cy="1113581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-1552" y="1508787"/>
            <a:ext cx="10610053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44274FA-6F2C-4CC3-8F86-4B387A962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" y="365308"/>
            <a:ext cx="3112316" cy="959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22C4A5-5418-4431-88C1-3CB81F912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06" y="5888336"/>
            <a:ext cx="1725607" cy="487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7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" y="0"/>
            <a:ext cx="12193549" cy="68588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442342" y="1988840"/>
            <a:ext cx="10934245" cy="3880054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NZ" sz="2133" b="1" dirty="0">
                <a:solidFill>
                  <a:srgbClr val="002EC0"/>
                </a:solidFill>
                <a:latin typeface="Myriad Pro" pitchFamily="34" charset="0"/>
              </a:rPr>
              <a:t>As your business grows, </a:t>
            </a: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so does the challenge of managing all the administration responsibilities </a:t>
            </a:r>
            <a:b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that comes with it. Working with </a:t>
            </a:r>
            <a:r>
              <a:rPr lang="en-NZ" sz="1867" dirty="0">
                <a:solidFill>
                  <a:srgbClr val="002EC0"/>
                </a:solidFill>
                <a:latin typeface="Myriad Pro" pitchFamily="34" charset="0"/>
                <a:cs typeface="Arial" pitchFamily="34" charset="0"/>
              </a:rPr>
              <a:t>American Time and Labor Company, </a:t>
            </a: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those administration </a:t>
            </a:r>
            <a:b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responsibilities become significantly reduced.</a:t>
            </a:r>
          </a:p>
          <a:p>
            <a:pPr>
              <a:lnSpc>
                <a:spcPct val="100000"/>
              </a:lnSpc>
              <a:buNone/>
            </a:pPr>
            <a:endParaRPr lang="en-NZ" sz="1867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Our service offering is a full-service bundle of products and tools called </a:t>
            </a:r>
            <a:r>
              <a:rPr lang="en-NZ" sz="1867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LABOR</a:t>
            </a:r>
            <a:r>
              <a:rPr lang="en-NZ" sz="1867" dirty="0">
                <a:solidFill>
                  <a:srgbClr val="C00000"/>
                </a:solidFill>
                <a:latin typeface="Agency FB" panose="020B0503020202020204" pitchFamily="34" charset="0"/>
              </a:rPr>
              <a:t>suite</a:t>
            </a: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. </a:t>
            </a:r>
            <a:b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With </a:t>
            </a:r>
            <a:r>
              <a:rPr lang="en-NZ" sz="1867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LABOR</a:t>
            </a:r>
            <a:r>
              <a:rPr lang="en-NZ" sz="1867" dirty="0">
                <a:solidFill>
                  <a:srgbClr val="C00000"/>
                </a:solidFill>
                <a:latin typeface="Agency FB" panose="020B0503020202020204" pitchFamily="34" charset="0"/>
              </a:rPr>
              <a:t>suite</a:t>
            </a:r>
            <a:r>
              <a:rPr lang="en-NZ" sz="1867" b="1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your company will get administration relief with access to our suite of products </a:t>
            </a:r>
            <a:b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that help manage and streamline your business. These products and services will help reduce </a:t>
            </a:r>
            <a:b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the burden of administration responsibilities demanded on American employers by Federal </a:t>
            </a:r>
            <a:b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and State Wage-Hour Laws and enable your company the freedom to grow.</a:t>
            </a:r>
          </a:p>
          <a:p>
            <a:pPr>
              <a:lnSpc>
                <a:spcPct val="100000"/>
              </a:lnSpc>
              <a:buNone/>
            </a:pPr>
            <a:endParaRPr lang="en-NZ" sz="1867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Working with</a:t>
            </a:r>
            <a:r>
              <a:rPr lang="en-NZ" sz="1867" dirty="0">
                <a:solidFill>
                  <a:srgbClr val="002EC0"/>
                </a:solidFill>
                <a:latin typeface="Myriad Pro" pitchFamily="34" charset="0"/>
                <a:cs typeface="Arial" pitchFamily="34" charset="0"/>
              </a:rPr>
              <a:t> American Time and Labor Company </a:t>
            </a: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and taking advantage of </a:t>
            </a:r>
            <a:r>
              <a:rPr lang="en-NZ" sz="1867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LABOR</a:t>
            </a:r>
            <a:r>
              <a:rPr lang="en-NZ" sz="1867" dirty="0">
                <a:solidFill>
                  <a:srgbClr val="C00000"/>
                </a:solidFill>
                <a:latin typeface="Agency FB" panose="020B0503020202020204" pitchFamily="34" charset="0"/>
              </a:rPr>
              <a:t>suite</a:t>
            </a: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, </a:t>
            </a:r>
            <a:b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your company will benefit by having a more efficient workflow, better visibility of your </a:t>
            </a:r>
            <a:b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867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employees and experience reduced costs, while seeing real savings. </a:t>
            </a:r>
          </a:p>
        </p:txBody>
      </p:sp>
      <p:sp>
        <p:nvSpPr>
          <p:cNvPr id="10" name="Trapezoid 9"/>
          <p:cNvSpPr/>
          <p:nvPr/>
        </p:nvSpPr>
        <p:spPr>
          <a:xfrm>
            <a:off x="9882353" y="5733256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552" y="1508787"/>
            <a:ext cx="10610053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53" y="5942672"/>
            <a:ext cx="1590599" cy="462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411696"/>
            <a:ext cx="2592289" cy="754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3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"/>
            <a:ext cx="12193549" cy="68588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CC40FC-6B5F-4980-83A1-7ABAAF423C2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34595" r="9798" b="32702"/>
          <a:stretch/>
        </p:blipFill>
        <p:spPr bwMode="auto">
          <a:xfrm>
            <a:off x="4659017" y="5909500"/>
            <a:ext cx="2650679" cy="852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BE119AE0-BA8B-4245-AEE6-713FA806CA85}"/>
              </a:ext>
            </a:extLst>
          </p:cNvPr>
          <p:cNvGraphicFramePr/>
          <p:nvPr>
            <p:extLst/>
          </p:nvPr>
        </p:nvGraphicFramePr>
        <p:xfrm>
          <a:off x="8362992" y="4753122"/>
          <a:ext cx="4755157" cy="2359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E4BC73-9101-4DEE-88D6-A611E76C3EFF}"/>
              </a:ext>
            </a:extLst>
          </p:cNvPr>
          <p:cNvSpPr txBox="1"/>
          <p:nvPr/>
        </p:nvSpPr>
        <p:spPr>
          <a:xfrm>
            <a:off x="626110" y="591922"/>
            <a:ext cx="10507204" cy="514389"/>
          </a:xfrm>
          <a:prstGeom prst="rect">
            <a:avLst/>
          </a:prstGeom>
          <a:noFill/>
        </p:spPr>
        <p:txBody>
          <a:bodyPr wrap="square" lIns="102951" tIns="51475" rIns="102951" bIns="51475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4">
                    <a:lumMod val="75000"/>
                  </a:schemeClr>
                </a:solidFill>
                <a:latin typeface="Sansation Light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59417-CB48-45C8-AD67-84D260D360A3}"/>
              </a:ext>
            </a:extLst>
          </p:cNvPr>
          <p:cNvSpPr/>
          <p:nvPr/>
        </p:nvSpPr>
        <p:spPr>
          <a:xfrm>
            <a:off x="398017" y="4485118"/>
            <a:ext cx="6219656" cy="1540374"/>
          </a:xfrm>
          <a:prstGeom prst="rect">
            <a:avLst/>
          </a:prstGeom>
          <a:noFill/>
        </p:spPr>
        <p:txBody>
          <a:bodyPr wrap="square" lIns="102951" tIns="51475" rIns="102951" bIns="51475">
            <a:spAutoFit/>
          </a:bodyPr>
          <a:lstStyle/>
          <a:p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THE SOLUTION</a:t>
            </a:r>
          </a:p>
          <a:p>
            <a:r>
              <a:rPr lang="en-US" sz="1867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LABOR</a:t>
            </a:r>
            <a:r>
              <a:rPr lang="en-US" sz="1867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suite</a:t>
            </a:r>
            <a:r>
              <a:rPr lang="en-US" sz="1867" b="1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 </a:t>
            </a:r>
            <a:r>
              <a:rPr lang="en-US" sz="1600" dirty="0">
                <a:solidFill>
                  <a:srgbClr val="4E452C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an Employer to off-load all the un-intended consequence of employer related responsibilities and allows a business owner to get back to what they do best… run their business.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0D370-3E5B-4CA3-82E1-35F6531EC5BB}"/>
              </a:ext>
            </a:extLst>
          </p:cNvPr>
          <p:cNvSpPr/>
          <p:nvPr/>
        </p:nvSpPr>
        <p:spPr>
          <a:xfrm>
            <a:off x="5076019" y="3186396"/>
            <a:ext cx="2166815" cy="924436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Sansation Light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High Labor related cost such as Workers Compensation, payroll cost, Scheduling, etc.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398019" y="306353"/>
            <a:ext cx="11458621" cy="1294153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THE NEED</a:t>
            </a:r>
          </a:p>
          <a:p>
            <a:r>
              <a:rPr lang="en-US" sz="1600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Employers need great employees to project a consistent service with exceptional customer service for profitable </a:t>
            </a:r>
            <a:br>
              <a:rPr lang="en-US" sz="1600" dirty="0">
                <a:solidFill>
                  <a:srgbClr val="4E452C"/>
                </a:solidFill>
                <a:latin typeface="Myriad Pro" pitchFamily="34" charset="0"/>
                <a:cs typeface="Verdana"/>
              </a:rPr>
            </a:br>
            <a:r>
              <a:rPr lang="en-US" sz="1600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engagements. Employee’s create enormous responsibility and </a:t>
            </a:r>
            <a:r>
              <a:rPr lang="en-US" sz="1867" i="1" dirty="0">
                <a:solidFill>
                  <a:srgbClr val="C00000"/>
                </a:solidFill>
                <a:latin typeface="Myriad Pro" pitchFamily="34" charset="0"/>
                <a:cs typeface="Verdana"/>
              </a:rPr>
              <a:t>liability</a:t>
            </a:r>
            <a:r>
              <a:rPr lang="en-US" sz="1600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 for any employer in the transitional industries </a:t>
            </a:r>
            <a:br>
              <a:rPr lang="en-US" sz="1600" dirty="0">
                <a:solidFill>
                  <a:srgbClr val="4E452C"/>
                </a:solidFill>
                <a:latin typeface="Myriad Pro" pitchFamily="34" charset="0"/>
                <a:cs typeface="Verdana"/>
              </a:rPr>
            </a:br>
            <a:r>
              <a:rPr lang="en-US" sz="1600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or off-site work locations</a:t>
            </a:r>
            <a:r>
              <a:rPr lang="en-US" sz="1600" dirty="0">
                <a:solidFill>
                  <a:srgbClr val="4E452C"/>
                </a:solidFill>
                <a:latin typeface="Myriad Pro" pitchFamily="34" charset="0"/>
              </a:rPr>
              <a:t>. 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BE119AE0-BA8B-4245-AEE6-713FA806CA85}"/>
              </a:ext>
            </a:extLst>
          </p:cNvPr>
          <p:cNvGraphicFramePr/>
          <p:nvPr>
            <p:extLst/>
          </p:nvPr>
        </p:nvGraphicFramePr>
        <p:xfrm>
          <a:off x="498336" y="2300741"/>
          <a:ext cx="10014155" cy="194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398018" y="1954570"/>
            <a:ext cx="11458621" cy="514389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r>
              <a:rPr lang="en-US" sz="2667" b="1" dirty="0">
                <a:solidFill>
                  <a:srgbClr val="C00000"/>
                </a:solidFill>
                <a:latin typeface="Montserrat" pitchFamily="2" charset="0"/>
              </a:rPr>
              <a:t>THE PROBLEM</a:t>
            </a:r>
            <a:endParaRPr lang="en-US" sz="2667" dirty="0">
              <a:solidFill>
                <a:srgbClr val="4E452C"/>
              </a:solidFill>
              <a:latin typeface="Montserrat" pitchFamily="2" charset="0"/>
            </a:endParaRPr>
          </a:p>
        </p:txBody>
      </p:sp>
      <p:sp>
        <p:nvSpPr>
          <p:cNvPr id="25" name="Trapezoid 24"/>
          <p:cNvSpPr/>
          <p:nvPr/>
        </p:nvSpPr>
        <p:spPr>
          <a:xfrm>
            <a:off x="9882353" y="5733256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cxnSp>
        <p:nvCxnSpPr>
          <p:cNvPr id="29" name="Straight Connector 28"/>
          <p:cNvCxnSpPr/>
          <p:nvPr/>
        </p:nvCxnSpPr>
        <p:spPr>
          <a:xfrm>
            <a:off x="-1552" y="1796819"/>
            <a:ext cx="10994096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-1552" y="4293096"/>
            <a:ext cx="9688928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53" y="5942672"/>
            <a:ext cx="1590599" cy="462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6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27" grpId="0">
        <p:bldAsOne/>
      </p:bldGraphic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9882353" y="5733256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6" name="Trapezoid 5"/>
          <p:cNvSpPr/>
          <p:nvPr/>
        </p:nvSpPr>
        <p:spPr>
          <a:xfrm rot="10800000">
            <a:off x="-720757" y="356660"/>
            <a:ext cx="4512501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53" y="5942672"/>
            <a:ext cx="1590599" cy="462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411696"/>
            <a:ext cx="2592289" cy="7540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509580" y="1468808"/>
            <a:ext cx="7968885" cy="4584221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r>
              <a:rPr lang="en-NZ" sz="2400" baseline="30000" dirty="0">
                <a:solidFill>
                  <a:srgbClr val="584528"/>
                </a:solidFill>
                <a:latin typeface="Montserrat Light"/>
              </a:rPr>
              <a:t>A provider of integrated human capital management (HCM) solutions for payroll, human resource (HR), and insurance services for small- to </a:t>
            </a:r>
            <a:br>
              <a:rPr lang="en-NZ" sz="2400" baseline="30000" dirty="0">
                <a:solidFill>
                  <a:srgbClr val="584528"/>
                </a:solidFill>
                <a:latin typeface="Montserrat Light"/>
              </a:rPr>
            </a:br>
            <a:r>
              <a:rPr lang="en-NZ" sz="2400" baseline="30000" dirty="0">
                <a:solidFill>
                  <a:srgbClr val="584528"/>
                </a:solidFill>
                <a:latin typeface="Montserrat Light"/>
              </a:rPr>
              <a:t>Enterprise-sized businesses in America. </a:t>
            </a:r>
          </a:p>
          <a:p>
            <a:endParaRPr lang="en-NZ" sz="2400" baseline="30000" dirty="0">
              <a:solidFill>
                <a:srgbClr val="584528"/>
              </a:solidFill>
              <a:latin typeface="Montserrat Light"/>
            </a:endParaRPr>
          </a:p>
          <a:p>
            <a:r>
              <a:rPr lang="en-NZ" sz="2400" baseline="30000" dirty="0">
                <a:solidFill>
                  <a:srgbClr val="584528"/>
                </a:solidFill>
                <a:latin typeface="Montserrat Light"/>
              </a:rPr>
              <a:t>The Company offers services, including Payroll processing, Human Resource Services, Accounting, Time and Attendance and GPS Time Tracking Solutions. It offers a portfolio of services and products that allows its customers to </a:t>
            </a:r>
            <a:br>
              <a:rPr lang="en-NZ" sz="2400" baseline="30000" dirty="0">
                <a:solidFill>
                  <a:srgbClr val="584528"/>
                </a:solidFill>
                <a:latin typeface="Montserrat Light"/>
              </a:rPr>
            </a:br>
            <a:r>
              <a:rPr lang="en-NZ" sz="2400" baseline="30000" dirty="0">
                <a:solidFill>
                  <a:srgbClr val="584528"/>
                </a:solidFill>
                <a:latin typeface="Montserrat Light"/>
              </a:rPr>
              <a:t>meet their payroll and HR needs. </a:t>
            </a:r>
          </a:p>
          <a:p>
            <a:endParaRPr lang="en-NZ" sz="2400" baseline="30000" dirty="0">
              <a:solidFill>
                <a:srgbClr val="584528"/>
              </a:solidFill>
              <a:latin typeface="Montserrat Light"/>
            </a:endParaRPr>
          </a:p>
          <a:p>
            <a:r>
              <a:rPr lang="en-NZ" sz="2400" baseline="30000" dirty="0">
                <a:solidFill>
                  <a:srgbClr val="584528"/>
                </a:solidFill>
                <a:latin typeface="Montserrat Light"/>
              </a:rPr>
              <a:t>The Company, through its HCM software-as-a-service platform, provides </a:t>
            </a:r>
            <a:br>
              <a:rPr lang="en-NZ" sz="2400" baseline="30000" dirty="0">
                <a:solidFill>
                  <a:srgbClr val="584528"/>
                </a:solidFill>
                <a:latin typeface="Montserrat Light"/>
              </a:rPr>
            </a:br>
            <a:r>
              <a:rPr lang="en-NZ" sz="2400" baseline="30000" dirty="0">
                <a:solidFill>
                  <a:srgbClr val="584528"/>
                </a:solidFill>
                <a:latin typeface="Montserrat Light"/>
              </a:rPr>
              <a:t>an integrated product suite to manage Employees, while efficiently </a:t>
            </a:r>
            <a:br>
              <a:rPr lang="en-NZ" sz="2400" baseline="30000" dirty="0">
                <a:solidFill>
                  <a:srgbClr val="584528"/>
                </a:solidFill>
                <a:latin typeface="Montserrat Light"/>
              </a:rPr>
            </a:br>
            <a:r>
              <a:rPr lang="en-NZ" sz="2400" baseline="30000" dirty="0">
                <a:solidFill>
                  <a:srgbClr val="584528"/>
                </a:solidFill>
                <a:latin typeface="Montserrat Light"/>
              </a:rPr>
              <a:t>enabling Employers to run Companies productively and in line </a:t>
            </a:r>
            <a:br>
              <a:rPr lang="en-NZ" sz="2400" baseline="30000" dirty="0">
                <a:solidFill>
                  <a:srgbClr val="584528"/>
                </a:solidFill>
                <a:latin typeface="Montserrat Light"/>
              </a:rPr>
            </a:br>
            <a:r>
              <a:rPr lang="en-NZ" sz="2400" baseline="30000" dirty="0">
                <a:solidFill>
                  <a:srgbClr val="584528"/>
                </a:solidFill>
                <a:latin typeface="Montserrat Light"/>
              </a:rPr>
              <a:t>with Federal and State Wage-Hour Laws.</a:t>
            </a:r>
          </a:p>
          <a:p>
            <a:endParaRPr lang="en-GB" sz="2267" baseline="30000" dirty="0">
              <a:solidFill>
                <a:srgbClr val="C00000"/>
              </a:solidFill>
              <a:latin typeface="Montserrat Light"/>
            </a:endParaRPr>
          </a:p>
          <a:p>
            <a:r>
              <a:rPr lang="en-GB" sz="2267" baseline="30000" dirty="0">
                <a:solidFill>
                  <a:srgbClr val="002060"/>
                </a:solidFill>
                <a:latin typeface="Wingdings"/>
              </a:rPr>
              <a:t>n</a:t>
            </a:r>
            <a:r>
              <a:rPr lang="en-GB" sz="2267" baseline="30000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GB" sz="2267" baseline="30000" dirty="0">
                <a:solidFill>
                  <a:srgbClr val="002060"/>
                </a:solidFill>
                <a:latin typeface="Montserrat Light"/>
              </a:rPr>
              <a:t>Payroll</a:t>
            </a:r>
          </a:p>
          <a:p>
            <a:r>
              <a:rPr lang="en-GB" sz="2267" baseline="30000" dirty="0">
                <a:solidFill>
                  <a:srgbClr val="002060"/>
                </a:solidFill>
                <a:latin typeface="Wingdings"/>
              </a:rPr>
              <a:t>n</a:t>
            </a:r>
            <a:r>
              <a:rPr lang="en-GB" sz="2267" baseline="30000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GB" sz="2267" baseline="30000" dirty="0">
                <a:solidFill>
                  <a:srgbClr val="002060"/>
                </a:solidFill>
                <a:latin typeface="Montserrat Light"/>
              </a:rPr>
              <a:t>Workers’ Compensation</a:t>
            </a:r>
            <a:br>
              <a:rPr lang="en-GB" sz="2267" baseline="30000" dirty="0">
                <a:solidFill>
                  <a:srgbClr val="002060"/>
                </a:solidFill>
                <a:latin typeface="Montserrat Light"/>
              </a:rPr>
            </a:br>
            <a:r>
              <a:rPr lang="en-GB" sz="2267" baseline="30000" dirty="0">
                <a:solidFill>
                  <a:srgbClr val="002060"/>
                </a:solidFill>
                <a:latin typeface="Wingdings"/>
              </a:rPr>
              <a:t>n</a:t>
            </a:r>
            <a:r>
              <a:rPr lang="en-GB" sz="2267" baseline="30000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GB" sz="2267" baseline="30000" dirty="0">
                <a:solidFill>
                  <a:srgbClr val="002060"/>
                </a:solidFill>
                <a:latin typeface="Montserrat Light"/>
              </a:rPr>
              <a:t>Benefits</a:t>
            </a:r>
            <a:br>
              <a:rPr lang="en-GB" sz="2267" baseline="30000" dirty="0">
                <a:solidFill>
                  <a:srgbClr val="584528"/>
                </a:solidFill>
                <a:latin typeface="Montserrat Light"/>
              </a:rPr>
            </a:br>
            <a:endParaRPr lang="en-NZ" sz="2267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527382" y="6021289"/>
            <a:ext cx="11510309" cy="493742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pPr>
              <a:buNone/>
            </a:pPr>
            <a:r>
              <a:rPr lang="en-NZ" sz="2533" b="1" dirty="0">
                <a:solidFill>
                  <a:srgbClr val="C00000"/>
                </a:solidFill>
                <a:latin typeface="Montserrat" pitchFamily="2" charset="0"/>
                <a:cs typeface="Arial" pitchFamily="34" charset="0"/>
              </a:rPr>
              <a:t>AmericanTimeandLaborCompany.com</a:t>
            </a:r>
            <a:endParaRPr lang="en-NZ" sz="2533" dirty="0">
              <a:solidFill>
                <a:srgbClr val="C00000"/>
              </a:solidFill>
              <a:latin typeface="Montserrat" pitchFamily="2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3119669" y="4869161"/>
            <a:ext cx="4992555" cy="1150717"/>
          </a:xfrm>
          <a:prstGeom prst="rect">
            <a:avLst/>
          </a:prstGeom>
        </p:spPr>
        <p:txBody>
          <a:bodyPr wrap="square" lIns="102951" tIns="51475" rIns="102951" bIns="51475">
            <a:spAutoFit/>
          </a:bodyPr>
          <a:lstStyle/>
          <a:p>
            <a:r>
              <a:rPr lang="en-NZ" sz="2267" baseline="30000" dirty="0">
                <a:solidFill>
                  <a:srgbClr val="002060"/>
                </a:solidFill>
                <a:latin typeface="Wingdings"/>
              </a:rPr>
              <a:t>n</a:t>
            </a:r>
            <a:r>
              <a:rPr lang="en-NZ" sz="2267" baseline="30000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NZ" sz="2267" baseline="30000" dirty="0">
                <a:solidFill>
                  <a:srgbClr val="002060"/>
                </a:solidFill>
                <a:latin typeface="Montserrat Light"/>
              </a:rPr>
              <a:t>Mobile Time &amp; Attendance - GPS Tracking </a:t>
            </a:r>
          </a:p>
          <a:p>
            <a:r>
              <a:rPr lang="en-GB" sz="2267" baseline="30000" dirty="0">
                <a:solidFill>
                  <a:srgbClr val="002060"/>
                </a:solidFill>
                <a:latin typeface="Wingdings"/>
              </a:rPr>
              <a:t>n</a:t>
            </a:r>
            <a:r>
              <a:rPr lang="en-GB" sz="2267" baseline="30000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GB" sz="2267" baseline="30000" dirty="0">
                <a:solidFill>
                  <a:srgbClr val="002060"/>
                </a:solidFill>
                <a:latin typeface="Montserrat Light"/>
              </a:rPr>
              <a:t>Tax Management</a:t>
            </a:r>
            <a:br>
              <a:rPr lang="en-GB" sz="2267" baseline="30000" dirty="0">
                <a:solidFill>
                  <a:srgbClr val="002060"/>
                </a:solidFill>
                <a:latin typeface="Montserrat Light"/>
              </a:rPr>
            </a:br>
            <a:r>
              <a:rPr lang="en-GB" sz="2267" baseline="30000" dirty="0">
                <a:solidFill>
                  <a:srgbClr val="002060"/>
                </a:solidFill>
                <a:latin typeface="Wingdings"/>
              </a:rPr>
              <a:t>n</a:t>
            </a:r>
            <a:r>
              <a:rPr lang="en-GB" sz="2267" baseline="30000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GB" sz="2267" baseline="30000" dirty="0">
                <a:solidFill>
                  <a:srgbClr val="002060"/>
                </a:solidFill>
                <a:latin typeface="Montserrat Light"/>
              </a:rPr>
              <a:t>Time-Keeping</a:t>
            </a:r>
            <a:br>
              <a:rPr lang="en-GB" sz="2267" baseline="30000" dirty="0">
                <a:solidFill>
                  <a:srgbClr val="584528"/>
                </a:solidFill>
                <a:latin typeface="Montserrat Light"/>
              </a:rPr>
            </a:br>
            <a:endParaRPr lang="en-NZ" sz="2267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" y="1477"/>
            <a:ext cx="12189373" cy="6856523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9882353" y="5733256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5" name="Trapezoid 4"/>
          <p:cNvSpPr/>
          <p:nvPr/>
        </p:nvSpPr>
        <p:spPr>
          <a:xfrm rot="10800000">
            <a:off x="-720757" y="452668"/>
            <a:ext cx="3936437" cy="85982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53" y="5942672"/>
            <a:ext cx="1590599" cy="462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579256"/>
            <a:ext cx="2016225" cy="5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2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2436624" y="160365"/>
            <a:ext cx="4512501" cy="1252411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5" name="Trapezoid 4"/>
          <p:cNvSpPr/>
          <p:nvPr/>
        </p:nvSpPr>
        <p:spPr>
          <a:xfrm>
            <a:off x="9882353" y="160365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16" y="228515"/>
            <a:ext cx="3168352" cy="921581"/>
          </a:xfrm>
          <a:prstGeom prst="rect">
            <a:avLst/>
          </a:prstGeom>
        </p:spPr>
      </p:pic>
      <p:sp>
        <p:nvSpPr>
          <p:cNvPr id="10" name="Trapezoid 9"/>
          <p:cNvSpPr/>
          <p:nvPr/>
        </p:nvSpPr>
        <p:spPr>
          <a:xfrm>
            <a:off x="5921957" y="3508379"/>
            <a:ext cx="3342396" cy="1168759"/>
          </a:xfrm>
          <a:prstGeom prst="trapezoid">
            <a:avLst>
              <a:gd name="adj" fmla="val 36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65190-1C2E-47AA-B497-A5D26C900C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317" y="3245699"/>
            <a:ext cx="3514024" cy="1527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03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9882353" y="160365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45" y="376015"/>
            <a:ext cx="1590599" cy="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9882353" y="160365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45" y="376015"/>
            <a:ext cx="1590599" cy="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1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9882353" y="160365"/>
            <a:ext cx="3030404" cy="955835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45" y="376015"/>
            <a:ext cx="1590599" cy="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2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|1|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187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Agency FB</vt:lpstr>
      <vt:lpstr>Arial</vt:lpstr>
      <vt:lpstr>Calibri</vt:lpstr>
      <vt:lpstr>Calibri Light</vt:lpstr>
      <vt:lpstr>Montserrat</vt:lpstr>
      <vt:lpstr>Montserrat Light</vt:lpstr>
      <vt:lpstr>Myriad Pro</vt:lpstr>
      <vt:lpstr>Sansation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THOMPSON</dc:creator>
  <cp:lastModifiedBy>JIM THOMPSON</cp:lastModifiedBy>
  <cp:revision>4</cp:revision>
  <dcterms:created xsi:type="dcterms:W3CDTF">2018-09-14T17:34:41Z</dcterms:created>
  <dcterms:modified xsi:type="dcterms:W3CDTF">2018-09-22T11:34:44Z</dcterms:modified>
</cp:coreProperties>
</file>